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4" r:id="rId1"/>
  </p:sldMasterIdLst>
  <p:notesMasterIdLst>
    <p:notesMasterId r:id="rId3"/>
  </p:notesMasterIdLst>
  <p:sldIdLst>
    <p:sldId id="256" r:id="rId2"/>
  </p:sldIdLst>
  <p:sldSz cx="25203150" cy="32404050"/>
  <p:notesSz cx="6856413" cy="9083675"/>
  <p:embeddedFontLst>
    <p:embeddedFont>
      <p:font typeface="Arial Black" panose="020B0A04020102020204" pitchFamily="34" charset="0"/>
      <p:bold r:id="rId4"/>
    </p:embeddedFont>
    <p:embeddedFont>
      <p:font typeface="Calibri Light" panose="020F0302020204030204" pitchFamily="34" charset="0"/>
      <p:regular r:id="rId5"/>
      <p:italic r:id="rId6"/>
    </p:embeddedFont>
    <p:embeddedFont>
      <p:font typeface="Calibri" panose="020F0502020204030204" pitchFamily="34"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206" userDrawn="1">
          <p15:clr>
            <a:srgbClr val="A4A3A4"/>
          </p15:clr>
        </p15:guide>
        <p15:guide id="2" pos="79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893414-2D6D-44F7-A9B4-18CA096F78B6}">
  <a:tblStyle styleId="{C7893414-2D6D-44F7-A9B4-18CA096F78B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6" d="100"/>
          <a:sy n="16" d="100"/>
        </p:scale>
        <p:origin x="2154" y="108"/>
      </p:cViewPr>
      <p:guideLst>
        <p:guide orient="horz" pos="10206"/>
        <p:guide pos="79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2950" y="681275"/>
            <a:ext cx="4571150" cy="3406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625" y="4314725"/>
            <a:ext cx="5485100" cy="408765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792775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625" y="4314725"/>
            <a:ext cx="5485100" cy="4087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2103438" y="681038"/>
            <a:ext cx="2649537" cy="34067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263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3150394" y="5303165"/>
            <a:ext cx="18902363" cy="11281410"/>
          </a:xfrm>
        </p:spPr>
        <p:txBody>
          <a:bodyPr anchor="b"/>
          <a:lstStyle>
            <a:lvl1pPr algn="ctr">
              <a:defRPr sz="12403"/>
            </a:lvl1pPr>
          </a:lstStyle>
          <a:p>
            <a:r>
              <a:rPr lang="tr-TR" smtClean="0"/>
              <a:t>Asıl başlık stili için tıklatın</a:t>
            </a:r>
            <a:endParaRPr lang="tr-TR"/>
          </a:p>
        </p:txBody>
      </p:sp>
      <p:sp>
        <p:nvSpPr>
          <p:cNvPr id="3" name="Alt Başlık 2"/>
          <p:cNvSpPr>
            <a:spLocks noGrp="1"/>
          </p:cNvSpPr>
          <p:nvPr>
            <p:ph type="subTitle" idx="1"/>
          </p:nvPr>
        </p:nvSpPr>
        <p:spPr>
          <a:xfrm>
            <a:off x="3150394" y="17019630"/>
            <a:ext cx="18902363" cy="7823475"/>
          </a:xfrm>
        </p:spPr>
        <p:txBody>
          <a:bodyPr/>
          <a:lstStyle>
            <a:lvl1pPr marL="0" indent="0" algn="ctr">
              <a:buNone/>
              <a:defRPr sz="4961"/>
            </a:lvl1pPr>
            <a:lvl2pPr marL="945124" indent="0" algn="ctr">
              <a:buNone/>
              <a:defRPr sz="4134"/>
            </a:lvl2pPr>
            <a:lvl3pPr marL="1890248" indent="0" algn="ctr">
              <a:buNone/>
              <a:defRPr sz="3721"/>
            </a:lvl3pPr>
            <a:lvl4pPr marL="2835372" indent="0" algn="ctr">
              <a:buNone/>
              <a:defRPr sz="3308"/>
            </a:lvl4pPr>
            <a:lvl5pPr marL="3780495" indent="0" algn="ctr">
              <a:buNone/>
              <a:defRPr sz="3308"/>
            </a:lvl5pPr>
            <a:lvl6pPr marL="4725619" indent="0" algn="ctr">
              <a:buNone/>
              <a:defRPr sz="3308"/>
            </a:lvl6pPr>
            <a:lvl7pPr marL="5670743" indent="0" algn="ctr">
              <a:buNone/>
              <a:defRPr sz="3308"/>
            </a:lvl7pPr>
            <a:lvl8pPr marL="6615867" indent="0" algn="ctr">
              <a:buNone/>
              <a:defRPr sz="3308"/>
            </a:lvl8pPr>
            <a:lvl9pPr marL="7560991" indent="0" algn="ctr">
              <a:buNone/>
              <a:defRPr sz="3308"/>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076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51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8036004" y="1725215"/>
            <a:ext cx="5434429" cy="2746093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732717" y="1725215"/>
            <a:ext cx="15988248" cy="2746093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0006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0460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1719590" y="8078515"/>
            <a:ext cx="21737717" cy="13479182"/>
          </a:xfrm>
        </p:spPr>
        <p:txBody>
          <a:bodyPr anchor="b"/>
          <a:lstStyle>
            <a:lvl1pPr>
              <a:defRPr sz="12403"/>
            </a:lvl1pPr>
          </a:lstStyle>
          <a:p>
            <a:r>
              <a:rPr lang="tr-TR" smtClean="0"/>
              <a:t>Asıl başlık stili için tıklatın</a:t>
            </a:r>
            <a:endParaRPr lang="tr-TR"/>
          </a:p>
        </p:txBody>
      </p:sp>
      <p:sp>
        <p:nvSpPr>
          <p:cNvPr id="3" name="Metin Yer Tutucusu 2"/>
          <p:cNvSpPr>
            <a:spLocks noGrp="1"/>
          </p:cNvSpPr>
          <p:nvPr>
            <p:ph type="body" idx="1"/>
          </p:nvPr>
        </p:nvSpPr>
        <p:spPr>
          <a:xfrm>
            <a:off x="1719590" y="21685215"/>
            <a:ext cx="21737717" cy="7088384"/>
          </a:xfrm>
        </p:spPr>
        <p:txBody>
          <a:bodyPr/>
          <a:lstStyle>
            <a:lvl1pPr marL="0" indent="0">
              <a:buNone/>
              <a:defRPr sz="4961">
                <a:solidFill>
                  <a:schemeClr val="tx1">
                    <a:tint val="75000"/>
                  </a:schemeClr>
                </a:solidFill>
              </a:defRPr>
            </a:lvl1pPr>
            <a:lvl2pPr marL="945124" indent="0">
              <a:buNone/>
              <a:defRPr sz="4134">
                <a:solidFill>
                  <a:schemeClr val="tx1">
                    <a:tint val="75000"/>
                  </a:schemeClr>
                </a:solidFill>
              </a:defRPr>
            </a:lvl2pPr>
            <a:lvl3pPr marL="1890248" indent="0">
              <a:buNone/>
              <a:defRPr sz="3721">
                <a:solidFill>
                  <a:schemeClr val="tx1">
                    <a:tint val="75000"/>
                  </a:schemeClr>
                </a:solidFill>
              </a:defRPr>
            </a:lvl3pPr>
            <a:lvl4pPr marL="2835372" indent="0">
              <a:buNone/>
              <a:defRPr sz="3308">
                <a:solidFill>
                  <a:schemeClr val="tx1">
                    <a:tint val="75000"/>
                  </a:schemeClr>
                </a:solidFill>
              </a:defRPr>
            </a:lvl4pPr>
            <a:lvl5pPr marL="3780495" indent="0">
              <a:buNone/>
              <a:defRPr sz="3308">
                <a:solidFill>
                  <a:schemeClr val="tx1">
                    <a:tint val="75000"/>
                  </a:schemeClr>
                </a:solidFill>
              </a:defRPr>
            </a:lvl5pPr>
            <a:lvl6pPr marL="4725619" indent="0">
              <a:buNone/>
              <a:defRPr sz="3308">
                <a:solidFill>
                  <a:schemeClr val="tx1">
                    <a:tint val="75000"/>
                  </a:schemeClr>
                </a:solidFill>
              </a:defRPr>
            </a:lvl6pPr>
            <a:lvl7pPr marL="5670743" indent="0">
              <a:buNone/>
              <a:defRPr sz="3308">
                <a:solidFill>
                  <a:schemeClr val="tx1">
                    <a:tint val="75000"/>
                  </a:schemeClr>
                </a:solidFill>
              </a:defRPr>
            </a:lvl7pPr>
            <a:lvl8pPr marL="6615867" indent="0">
              <a:buNone/>
              <a:defRPr sz="3308">
                <a:solidFill>
                  <a:schemeClr val="tx1">
                    <a:tint val="75000"/>
                  </a:schemeClr>
                </a:solidFill>
              </a:defRPr>
            </a:lvl8pPr>
            <a:lvl9pPr marL="7560991" indent="0">
              <a:buNone/>
              <a:defRPr sz="3308">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0474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732716" y="8626078"/>
            <a:ext cx="10711339" cy="205600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12759095" y="8626078"/>
            <a:ext cx="10711339" cy="205600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2472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1735999" y="1725218"/>
            <a:ext cx="21737717" cy="6263285"/>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1736000" y="7943495"/>
            <a:ext cx="10662113" cy="3892984"/>
          </a:xfrm>
        </p:spPr>
        <p:txBody>
          <a:bodyPr anchor="b"/>
          <a:lstStyle>
            <a:lvl1pPr marL="0" indent="0">
              <a:buNone/>
              <a:defRPr sz="4961" b="1"/>
            </a:lvl1pPr>
            <a:lvl2pPr marL="945124" indent="0">
              <a:buNone/>
              <a:defRPr sz="4134" b="1"/>
            </a:lvl2pPr>
            <a:lvl3pPr marL="1890248" indent="0">
              <a:buNone/>
              <a:defRPr sz="3721" b="1"/>
            </a:lvl3pPr>
            <a:lvl4pPr marL="2835372" indent="0">
              <a:buNone/>
              <a:defRPr sz="3308" b="1"/>
            </a:lvl4pPr>
            <a:lvl5pPr marL="3780495" indent="0">
              <a:buNone/>
              <a:defRPr sz="3308" b="1"/>
            </a:lvl5pPr>
            <a:lvl6pPr marL="4725619" indent="0">
              <a:buNone/>
              <a:defRPr sz="3308" b="1"/>
            </a:lvl6pPr>
            <a:lvl7pPr marL="5670743" indent="0">
              <a:buNone/>
              <a:defRPr sz="3308" b="1"/>
            </a:lvl7pPr>
            <a:lvl8pPr marL="6615867" indent="0">
              <a:buNone/>
              <a:defRPr sz="3308" b="1"/>
            </a:lvl8pPr>
            <a:lvl9pPr marL="7560991" indent="0">
              <a:buNone/>
              <a:defRPr sz="3308" b="1"/>
            </a:lvl9pPr>
          </a:lstStyle>
          <a:p>
            <a:pPr lvl="0"/>
            <a:r>
              <a:rPr lang="tr-TR" smtClean="0"/>
              <a:t>Asıl metin stillerini düzenlemek için tıklatın</a:t>
            </a:r>
          </a:p>
        </p:txBody>
      </p:sp>
      <p:sp>
        <p:nvSpPr>
          <p:cNvPr id="4" name="İçerik Yer Tutucusu 3"/>
          <p:cNvSpPr>
            <a:spLocks noGrp="1"/>
          </p:cNvSpPr>
          <p:nvPr>
            <p:ph sz="half" idx="2"/>
          </p:nvPr>
        </p:nvSpPr>
        <p:spPr>
          <a:xfrm>
            <a:off x="1736000" y="11836480"/>
            <a:ext cx="10662113" cy="1740967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12759095" y="7943495"/>
            <a:ext cx="10714621" cy="3892984"/>
          </a:xfrm>
        </p:spPr>
        <p:txBody>
          <a:bodyPr anchor="b"/>
          <a:lstStyle>
            <a:lvl1pPr marL="0" indent="0">
              <a:buNone/>
              <a:defRPr sz="4961" b="1"/>
            </a:lvl1pPr>
            <a:lvl2pPr marL="945124" indent="0">
              <a:buNone/>
              <a:defRPr sz="4134" b="1"/>
            </a:lvl2pPr>
            <a:lvl3pPr marL="1890248" indent="0">
              <a:buNone/>
              <a:defRPr sz="3721" b="1"/>
            </a:lvl3pPr>
            <a:lvl4pPr marL="2835372" indent="0">
              <a:buNone/>
              <a:defRPr sz="3308" b="1"/>
            </a:lvl4pPr>
            <a:lvl5pPr marL="3780495" indent="0">
              <a:buNone/>
              <a:defRPr sz="3308" b="1"/>
            </a:lvl5pPr>
            <a:lvl6pPr marL="4725619" indent="0">
              <a:buNone/>
              <a:defRPr sz="3308" b="1"/>
            </a:lvl6pPr>
            <a:lvl7pPr marL="5670743" indent="0">
              <a:buNone/>
              <a:defRPr sz="3308" b="1"/>
            </a:lvl7pPr>
            <a:lvl8pPr marL="6615867" indent="0">
              <a:buNone/>
              <a:defRPr sz="3308" b="1"/>
            </a:lvl8pPr>
            <a:lvl9pPr marL="7560991" indent="0">
              <a:buNone/>
              <a:defRPr sz="3308" b="1"/>
            </a:lvl9pPr>
          </a:lstStyle>
          <a:p>
            <a:pPr lvl="0"/>
            <a:r>
              <a:rPr lang="tr-TR" smtClean="0"/>
              <a:t>Asıl metin stillerini düzenlemek için tıklatın</a:t>
            </a:r>
          </a:p>
        </p:txBody>
      </p:sp>
      <p:sp>
        <p:nvSpPr>
          <p:cNvPr id="6" name="İçerik Yer Tutucusu 5"/>
          <p:cNvSpPr>
            <a:spLocks noGrp="1"/>
          </p:cNvSpPr>
          <p:nvPr>
            <p:ph sz="quarter" idx="4"/>
          </p:nvPr>
        </p:nvSpPr>
        <p:spPr>
          <a:xfrm>
            <a:off x="12759095" y="11836480"/>
            <a:ext cx="10714621" cy="1740967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9529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5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9089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1736000" y="2160270"/>
            <a:ext cx="8128671" cy="7560945"/>
          </a:xfrm>
        </p:spPr>
        <p:txBody>
          <a:bodyPr anchor="b"/>
          <a:lstStyle>
            <a:lvl1pPr>
              <a:defRPr sz="6615"/>
            </a:lvl1pPr>
          </a:lstStyle>
          <a:p>
            <a:r>
              <a:rPr lang="tr-TR" smtClean="0"/>
              <a:t>Asıl başlık stili için tıklatın</a:t>
            </a:r>
            <a:endParaRPr lang="tr-TR"/>
          </a:p>
        </p:txBody>
      </p:sp>
      <p:sp>
        <p:nvSpPr>
          <p:cNvPr id="3" name="İçerik Yer Tutucusu 2"/>
          <p:cNvSpPr>
            <a:spLocks noGrp="1"/>
          </p:cNvSpPr>
          <p:nvPr>
            <p:ph idx="1"/>
          </p:nvPr>
        </p:nvSpPr>
        <p:spPr>
          <a:xfrm>
            <a:off x="10714621" y="4665586"/>
            <a:ext cx="12759095" cy="23027878"/>
          </a:xfrm>
        </p:spPr>
        <p:txBody>
          <a:bodyPr/>
          <a:lstStyle>
            <a:lvl1pPr>
              <a:defRPr sz="6615"/>
            </a:lvl1pPr>
            <a:lvl2pPr>
              <a:defRPr sz="5788"/>
            </a:lvl2pPr>
            <a:lvl3pPr>
              <a:defRPr sz="4961"/>
            </a:lvl3pPr>
            <a:lvl4pPr>
              <a:defRPr sz="4134"/>
            </a:lvl4pPr>
            <a:lvl5pPr>
              <a:defRPr sz="4134"/>
            </a:lvl5pPr>
            <a:lvl6pPr>
              <a:defRPr sz="4134"/>
            </a:lvl6pPr>
            <a:lvl7pPr>
              <a:defRPr sz="4134"/>
            </a:lvl7pPr>
            <a:lvl8pPr>
              <a:defRPr sz="4134"/>
            </a:lvl8pPr>
            <a:lvl9pPr>
              <a:defRPr sz="413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1736000" y="9721215"/>
            <a:ext cx="8128671" cy="18009753"/>
          </a:xfrm>
        </p:spPr>
        <p:txBody>
          <a:bodyPr/>
          <a:lstStyle>
            <a:lvl1pPr marL="0" indent="0">
              <a:buNone/>
              <a:defRPr sz="3308"/>
            </a:lvl1pPr>
            <a:lvl2pPr marL="945124" indent="0">
              <a:buNone/>
              <a:defRPr sz="2894"/>
            </a:lvl2pPr>
            <a:lvl3pPr marL="1890248" indent="0">
              <a:buNone/>
              <a:defRPr sz="2481"/>
            </a:lvl3pPr>
            <a:lvl4pPr marL="2835372" indent="0">
              <a:buNone/>
              <a:defRPr sz="2067"/>
            </a:lvl4pPr>
            <a:lvl5pPr marL="3780495" indent="0">
              <a:buNone/>
              <a:defRPr sz="2067"/>
            </a:lvl5pPr>
            <a:lvl6pPr marL="4725619" indent="0">
              <a:buNone/>
              <a:defRPr sz="2067"/>
            </a:lvl6pPr>
            <a:lvl7pPr marL="5670743" indent="0">
              <a:buNone/>
              <a:defRPr sz="2067"/>
            </a:lvl7pPr>
            <a:lvl8pPr marL="6615867" indent="0">
              <a:buNone/>
              <a:defRPr sz="2067"/>
            </a:lvl8pPr>
            <a:lvl9pPr marL="7560991" indent="0">
              <a:buNone/>
              <a:defRPr sz="2067"/>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012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1736000" y="2160270"/>
            <a:ext cx="8128671" cy="7560945"/>
          </a:xfrm>
        </p:spPr>
        <p:txBody>
          <a:bodyPr anchor="b"/>
          <a:lstStyle>
            <a:lvl1pPr>
              <a:defRPr sz="6615"/>
            </a:lvl1pPr>
          </a:lstStyle>
          <a:p>
            <a:r>
              <a:rPr lang="tr-TR" smtClean="0"/>
              <a:t>Asıl başlık stili için tıklatın</a:t>
            </a:r>
            <a:endParaRPr lang="tr-TR"/>
          </a:p>
        </p:txBody>
      </p:sp>
      <p:sp>
        <p:nvSpPr>
          <p:cNvPr id="3" name="Resim Yer Tutucusu 2"/>
          <p:cNvSpPr>
            <a:spLocks noGrp="1"/>
          </p:cNvSpPr>
          <p:nvPr>
            <p:ph type="pic" idx="1"/>
          </p:nvPr>
        </p:nvSpPr>
        <p:spPr>
          <a:xfrm>
            <a:off x="10714621" y="4665586"/>
            <a:ext cx="12759095" cy="23027878"/>
          </a:xfrm>
        </p:spPr>
        <p:txBody>
          <a:bodyPr/>
          <a:lstStyle>
            <a:lvl1pPr marL="0" indent="0">
              <a:buNone/>
              <a:defRPr sz="6615"/>
            </a:lvl1pPr>
            <a:lvl2pPr marL="945124" indent="0">
              <a:buNone/>
              <a:defRPr sz="5788"/>
            </a:lvl2pPr>
            <a:lvl3pPr marL="1890248" indent="0">
              <a:buNone/>
              <a:defRPr sz="4961"/>
            </a:lvl3pPr>
            <a:lvl4pPr marL="2835372" indent="0">
              <a:buNone/>
              <a:defRPr sz="4134"/>
            </a:lvl4pPr>
            <a:lvl5pPr marL="3780495" indent="0">
              <a:buNone/>
              <a:defRPr sz="4134"/>
            </a:lvl5pPr>
            <a:lvl6pPr marL="4725619" indent="0">
              <a:buNone/>
              <a:defRPr sz="4134"/>
            </a:lvl6pPr>
            <a:lvl7pPr marL="5670743" indent="0">
              <a:buNone/>
              <a:defRPr sz="4134"/>
            </a:lvl7pPr>
            <a:lvl8pPr marL="6615867" indent="0">
              <a:buNone/>
              <a:defRPr sz="4134"/>
            </a:lvl8pPr>
            <a:lvl9pPr marL="7560991" indent="0">
              <a:buNone/>
              <a:defRPr sz="4134"/>
            </a:lvl9pPr>
          </a:lstStyle>
          <a:p>
            <a:endParaRPr lang="tr-TR"/>
          </a:p>
        </p:txBody>
      </p:sp>
      <p:sp>
        <p:nvSpPr>
          <p:cNvPr id="4" name="Metin Yer Tutucusu 3"/>
          <p:cNvSpPr>
            <a:spLocks noGrp="1"/>
          </p:cNvSpPr>
          <p:nvPr>
            <p:ph type="body" sz="half" idx="2"/>
          </p:nvPr>
        </p:nvSpPr>
        <p:spPr>
          <a:xfrm>
            <a:off x="1736000" y="9721215"/>
            <a:ext cx="8128671" cy="18009753"/>
          </a:xfrm>
        </p:spPr>
        <p:txBody>
          <a:bodyPr/>
          <a:lstStyle>
            <a:lvl1pPr marL="0" indent="0">
              <a:buNone/>
              <a:defRPr sz="3308"/>
            </a:lvl1pPr>
            <a:lvl2pPr marL="945124" indent="0">
              <a:buNone/>
              <a:defRPr sz="2894"/>
            </a:lvl2pPr>
            <a:lvl3pPr marL="1890248" indent="0">
              <a:buNone/>
              <a:defRPr sz="2481"/>
            </a:lvl3pPr>
            <a:lvl4pPr marL="2835372" indent="0">
              <a:buNone/>
              <a:defRPr sz="2067"/>
            </a:lvl4pPr>
            <a:lvl5pPr marL="3780495" indent="0">
              <a:buNone/>
              <a:defRPr sz="2067"/>
            </a:lvl5pPr>
            <a:lvl6pPr marL="4725619" indent="0">
              <a:buNone/>
              <a:defRPr sz="2067"/>
            </a:lvl6pPr>
            <a:lvl7pPr marL="5670743" indent="0">
              <a:buNone/>
              <a:defRPr sz="2067"/>
            </a:lvl7pPr>
            <a:lvl8pPr marL="6615867" indent="0">
              <a:buNone/>
              <a:defRPr sz="2067"/>
            </a:lvl8pPr>
            <a:lvl9pPr marL="7560991" indent="0">
              <a:buNone/>
              <a:defRPr sz="2067"/>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0529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732717" y="1725218"/>
            <a:ext cx="21737717" cy="6263285"/>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1732717" y="8626078"/>
            <a:ext cx="21737717" cy="205600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1732716" y="30033756"/>
            <a:ext cx="5670709" cy="1725216"/>
          </a:xfrm>
          <a:prstGeom prst="rect">
            <a:avLst/>
          </a:prstGeom>
        </p:spPr>
        <p:txBody>
          <a:bodyPr vert="horz" lIns="91440" tIns="45720" rIns="91440" bIns="45720" rtlCol="0" anchor="ctr"/>
          <a:lstStyle>
            <a:lvl1pPr algn="l">
              <a:defRPr sz="2481">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8348544" y="30033756"/>
            <a:ext cx="8506063" cy="1725216"/>
          </a:xfrm>
          <a:prstGeom prst="rect">
            <a:avLst/>
          </a:prstGeom>
        </p:spPr>
        <p:txBody>
          <a:bodyPr vert="horz" lIns="91440" tIns="45720" rIns="91440" bIns="45720" rtlCol="0" anchor="ctr"/>
          <a:lstStyle>
            <a:lvl1pPr algn="ctr">
              <a:defRPr sz="2481">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17799725" y="30033756"/>
            <a:ext cx="5670709" cy="1725216"/>
          </a:xfrm>
          <a:prstGeom prst="rect">
            <a:avLst/>
          </a:prstGeom>
        </p:spPr>
        <p:txBody>
          <a:bodyPr vert="horz" lIns="91440" tIns="45720" rIns="91440" bIns="45720" rtlCol="0" anchor="ctr"/>
          <a:lstStyle>
            <a:lvl1pPr algn="r">
              <a:defRPr sz="2481">
                <a:solidFill>
                  <a:schemeClr val="tx1">
                    <a:tint val="75000"/>
                  </a:schemeClr>
                </a:solidFill>
              </a:defRPr>
            </a:lvl1p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520264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1890248" rtl="0" eaLnBrk="1" latinLnBrk="0" hangingPunct="1">
        <a:lnSpc>
          <a:spcPct val="90000"/>
        </a:lnSpc>
        <a:spcBef>
          <a:spcPct val="0"/>
        </a:spcBef>
        <a:buNone/>
        <a:defRPr sz="9096" kern="1200">
          <a:solidFill>
            <a:schemeClr val="tx1"/>
          </a:solidFill>
          <a:latin typeface="+mj-lt"/>
          <a:ea typeface="+mj-ea"/>
          <a:cs typeface="+mj-cs"/>
        </a:defRPr>
      </a:lvl1pPr>
    </p:titleStyle>
    <p:bodyStyle>
      <a:lvl1pPr marL="472562" indent="-472562" algn="l" defTabSz="1890248" rtl="0" eaLnBrk="1" latinLnBrk="0" hangingPunct="1">
        <a:lnSpc>
          <a:spcPct val="90000"/>
        </a:lnSpc>
        <a:spcBef>
          <a:spcPts val="2067"/>
        </a:spcBef>
        <a:buFont typeface="Arial" panose="020B0604020202020204" pitchFamily="34" charset="0"/>
        <a:buChar char="•"/>
        <a:defRPr sz="5788" kern="1200">
          <a:solidFill>
            <a:schemeClr val="tx1"/>
          </a:solidFill>
          <a:latin typeface="+mn-lt"/>
          <a:ea typeface="+mn-ea"/>
          <a:cs typeface="+mn-cs"/>
        </a:defRPr>
      </a:lvl1pPr>
      <a:lvl2pPr marL="1417686" indent="-472562" algn="l" defTabSz="1890248" rtl="0" eaLnBrk="1" latinLnBrk="0" hangingPunct="1">
        <a:lnSpc>
          <a:spcPct val="90000"/>
        </a:lnSpc>
        <a:spcBef>
          <a:spcPts val="1034"/>
        </a:spcBef>
        <a:buFont typeface="Arial" panose="020B0604020202020204" pitchFamily="34" charset="0"/>
        <a:buChar char="•"/>
        <a:defRPr sz="4961" kern="1200">
          <a:solidFill>
            <a:schemeClr val="tx1"/>
          </a:solidFill>
          <a:latin typeface="+mn-lt"/>
          <a:ea typeface="+mn-ea"/>
          <a:cs typeface="+mn-cs"/>
        </a:defRPr>
      </a:lvl2pPr>
      <a:lvl3pPr marL="2362810" indent="-472562" algn="l" defTabSz="1890248" rtl="0" eaLnBrk="1" latinLnBrk="0" hangingPunct="1">
        <a:lnSpc>
          <a:spcPct val="90000"/>
        </a:lnSpc>
        <a:spcBef>
          <a:spcPts val="1034"/>
        </a:spcBef>
        <a:buFont typeface="Arial" panose="020B0604020202020204" pitchFamily="34" charset="0"/>
        <a:buChar char="•"/>
        <a:defRPr sz="4134" kern="1200">
          <a:solidFill>
            <a:schemeClr val="tx1"/>
          </a:solidFill>
          <a:latin typeface="+mn-lt"/>
          <a:ea typeface="+mn-ea"/>
          <a:cs typeface="+mn-cs"/>
        </a:defRPr>
      </a:lvl3pPr>
      <a:lvl4pPr marL="3307933"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4pPr>
      <a:lvl5pPr marL="4253057"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5pPr>
      <a:lvl6pPr marL="5198181"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6pPr>
      <a:lvl7pPr marL="6143305"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7pPr>
      <a:lvl8pPr marL="7088429"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8pPr>
      <a:lvl9pPr marL="8033553"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9pPr>
    </p:bodyStyle>
    <p:otherStyle>
      <a:defPPr>
        <a:defRPr lang="tr-TR"/>
      </a:defPPr>
      <a:lvl1pPr marL="0" algn="l" defTabSz="1890248" rtl="0" eaLnBrk="1" latinLnBrk="0" hangingPunct="1">
        <a:defRPr sz="3721" kern="1200">
          <a:solidFill>
            <a:schemeClr val="tx1"/>
          </a:solidFill>
          <a:latin typeface="+mn-lt"/>
          <a:ea typeface="+mn-ea"/>
          <a:cs typeface="+mn-cs"/>
        </a:defRPr>
      </a:lvl1pPr>
      <a:lvl2pPr marL="945124" algn="l" defTabSz="1890248" rtl="0" eaLnBrk="1" latinLnBrk="0" hangingPunct="1">
        <a:defRPr sz="3721" kern="1200">
          <a:solidFill>
            <a:schemeClr val="tx1"/>
          </a:solidFill>
          <a:latin typeface="+mn-lt"/>
          <a:ea typeface="+mn-ea"/>
          <a:cs typeface="+mn-cs"/>
        </a:defRPr>
      </a:lvl2pPr>
      <a:lvl3pPr marL="1890248" algn="l" defTabSz="1890248" rtl="0" eaLnBrk="1" latinLnBrk="0" hangingPunct="1">
        <a:defRPr sz="3721" kern="1200">
          <a:solidFill>
            <a:schemeClr val="tx1"/>
          </a:solidFill>
          <a:latin typeface="+mn-lt"/>
          <a:ea typeface="+mn-ea"/>
          <a:cs typeface="+mn-cs"/>
        </a:defRPr>
      </a:lvl3pPr>
      <a:lvl4pPr marL="2835372" algn="l" defTabSz="1890248" rtl="0" eaLnBrk="1" latinLnBrk="0" hangingPunct="1">
        <a:defRPr sz="3721" kern="1200">
          <a:solidFill>
            <a:schemeClr val="tx1"/>
          </a:solidFill>
          <a:latin typeface="+mn-lt"/>
          <a:ea typeface="+mn-ea"/>
          <a:cs typeface="+mn-cs"/>
        </a:defRPr>
      </a:lvl4pPr>
      <a:lvl5pPr marL="3780495" algn="l" defTabSz="1890248" rtl="0" eaLnBrk="1" latinLnBrk="0" hangingPunct="1">
        <a:defRPr sz="3721" kern="1200">
          <a:solidFill>
            <a:schemeClr val="tx1"/>
          </a:solidFill>
          <a:latin typeface="+mn-lt"/>
          <a:ea typeface="+mn-ea"/>
          <a:cs typeface="+mn-cs"/>
        </a:defRPr>
      </a:lvl5pPr>
      <a:lvl6pPr marL="4725619" algn="l" defTabSz="1890248" rtl="0" eaLnBrk="1" latinLnBrk="0" hangingPunct="1">
        <a:defRPr sz="3721" kern="1200">
          <a:solidFill>
            <a:schemeClr val="tx1"/>
          </a:solidFill>
          <a:latin typeface="+mn-lt"/>
          <a:ea typeface="+mn-ea"/>
          <a:cs typeface="+mn-cs"/>
        </a:defRPr>
      </a:lvl6pPr>
      <a:lvl7pPr marL="5670743" algn="l" defTabSz="1890248" rtl="0" eaLnBrk="1" latinLnBrk="0" hangingPunct="1">
        <a:defRPr sz="3721" kern="1200">
          <a:solidFill>
            <a:schemeClr val="tx1"/>
          </a:solidFill>
          <a:latin typeface="+mn-lt"/>
          <a:ea typeface="+mn-ea"/>
          <a:cs typeface="+mn-cs"/>
        </a:defRPr>
      </a:lvl7pPr>
      <a:lvl8pPr marL="6615867" algn="l" defTabSz="1890248" rtl="0" eaLnBrk="1" latinLnBrk="0" hangingPunct="1">
        <a:defRPr sz="3721" kern="1200">
          <a:solidFill>
            <a:schemeClr val="tx1"/>
          </a:solidFill>
          <a:latin typeface="+mn-lt"/>
          <a:ea typeface="+mn-ea"/>
          <a:cs typeface="+mn-cs"/>
        </a:defRPr>
      </a:lvl8pPr>
      <a:lvl9pPr marL="7560991" algn="l" defTabSz="1890248" rtl="0" eaLnBrk="1" latinLnBrk="0" hangingPunct="1">
        <a:defRPr sz="37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p:nvSpPr>
          <p:cNvPr id="84" name="Shape 84"/>
          <p:cNvSpPr/>
          <p:nvPr/>
        </p:nvSpPr>
        <p:spPr>
          <a:xfrm>
            <a:off x="1131416" y="987188"/>
            <a:ext cx="22995008" cy="1524325"/>
          </a:xfrm>
          <a:prstGeom prst="rect">
            <a:avLst/>
          </a:prstGeom>
          <a:gradFill>
            <a:gsLst>
              <a:gs pos="0">
                <a:srgbClr val="336699"/>
              </a:gs>
              <a:gs pos="50000">
                <a:srgbClr val="FFFFFF"/>
              </a:gs>
              <a:gs pos="100000">
                <a:srgbClr val="336699"/>
              </a:gs>
            </a:gsLst>
            <a:lin ang="5400000" scaled="0"/>
          </a:gradFill>
          <a:ln>
            <a:noFill/>
          </a:ln>
        </p:spPr>
        <p:txBody>
          <a:bodyPr spcFirstLastPara="1" wrap="square" lIns="900000" tIns="900000" rIns="900000" bIns="900000" anchor="ctr" anchorCtr="0">
            <a:noAutofit/>
          </a:bodyPr>
          <a:lstStyle/>
          <a:p>
            <a:pPr algn="ctr"/>
            <a:r>
              <a:rPr lang="tr-TR" sz="4800" b="1" dirty="0" smtClean="0">
                <a:latin typeface="Times New Roman" panose="02020603050405020304" pitchFamily="18" charset="0"/>
                <a:cs typeface="Times New Roman" panose="02020603050405020304" pitchFamily="18" charset="0"/>
              </a:rPr>
              <a:t>         </a:t>
            </a:r>
            <a:endParaRPr lang="tr-TR" sz="4800" b="1" dirty="0" smtClean="0">
              <a:latin typeface="Times New Roman" panose="02020603050405020304" pitchFamily="18" charset="0"/>
              <a:cs typeface="Times New Roman" panose="02020603050405020304" pitchFamily="18" charset="0"/>
            </a:endParaRPr>
          </a:p>
          <a:p>
            <a:pPr algn="ctr"/>
            <a:r>
              <a:rPr lang="tr-TR" sz="4800" b="1" noProof="1" smtClean="0">
                <a:latin typeface="Times New Roman" panose="02020603050405020304" pitchFamily="18" charset="0"/>
                <a:cs typeface="Times New Roman" panose="02020603050405020304" pitchFamily="18" charset="0"/>
              </a:rPr>
              <a:t>Investigation of Sample Rejection Reasons from Clinical Biochemistry </a:t>
            </a:r>
          </a:p>
          <a:p>
            <a:pPr algn="ctr"/>
            <a:r>
              <a:rPr lang="tr-TR" sz="4800" b="1" noProof="1" smtClean="0">
                <a:latin typeface="Times New Roman" panose="02020603050405020304" pitchFamily="18" charset="0"/>
                <a:cs typeface="Times New Roman" panose="02020603050405020304" pitchFamily="18" charset="0"/>
              </a:rPr>
              <a:t>Laboratory</a:t>
            </a:r>
          </a:p>
          <a:p>
            <a:pPr algn="ctr"/>
            <a:endParaRPr lang="tr-TR" sz="4800" b="1" dirty="0">
              <a:latin typeface="Times New Roman" panose="02020603050405020304" pitchFamily="18" charset="0"/>
              <a:cs typeface="Times New Roman" panose="02020603050405020304" pitchFamily="18" charset="0"/>
            </a:endParaRPr>
          </a:p>
        </p:txBody>
      </p:sp>
      <p:sp>
        <p:nvSpPr>
          <p:cNvPr id="85" name="Shape 85"/>
          <p:cNvSpPr/>
          <p:nvPr/>
        </p:nvSpPr>
        <p:spPr>
          <a:xfrm>
            <a:off x="1131416" y="4431115"/>
            <a:ext cx="11099398" cy="571468"/>
          </a:xfrm>
          <a:prstGeom prst="rect">
            <a:avLst/>
          </a:prstGeom>
          <a:gradFill>
            <a:gsLst>
              <a:gs pos="0">
                <a:srgbClr val="336699"/>
              </a:gs>
              <a:gs pos="50000">
                <a:srgbClr val="FFFFFF"/>
              </a:gs>
              <a:gs pos="100000">
                <a:srgbClr val="336699"/>
              </a:gs>
            </a:gsLst>
            <a:lin ang="5400000" scaled="0"/>
          </a:gradFill>
          <a:ln>
            <a:noFill/>
          </a:ln>
        </p:spPr>
        <p:txBody>
          <a:bodyPr spcFirstLastPara="1" wrap="square" lIns="900000" tIns="70200" rIns="1080000" bIns="70200" anchor="ctr" anchorCtr="0">
            <a:noAutofit/>
          </a:bodyPr>
          <a:lstStyle/>
          <a:p>
            <a:pPr marL="0" marR="0" lvl="0" indent="0" algn="ctr" rtl="0">
              <a:spcBef>
                <a:spcPts val="0"/>
              </a:spcBef>
              <a:spcAft>
                <a:spcPts val="0"/>
              </a:spcAft>
              <a:buNone/>
            </a:pPr>
            <a:r>
              <a:rPr lang="en-US" sz="2400" b="1" i="0" u="none" strike="noStrike" cap="none" dirty="0">
                <a:solidFill>
                  <a:srgbClr val="C00000"/>
                </a:solidFill>
                <a:latin typeface="Times New Roman" panose="02020603050405020304" pitchFamily="18" charset="0"/>
                <a:ea typeface="Arial Black"/>
                <a:cs typeface="Times New Roman" panose="02020603050405020304" pitchFamily="18" charset="0"/>
                <a:sym typeface="Arial Black"/>
              </a:rPr>
              <a:t>Introduction</a:t>
            </a:r>
            <a:endParaRPr sz="2400" b="1" dirty="0">
              <a:latin typeface="Times New Roman" panose="02020603050405020304" pitchFamily="18" charset="0"/>
              <a:cs typeface="Times New Roman" panose="02020603050405020304" pitchFamily="18" charset="0"/>
            </a:endParaRPr>
          </a:p>
        </p:txBody>
      </p:sp>
      <p:sp>
        <p:nvSpPr>
          <p:cNvPr id="86" name="Shape 86"/>
          <p:cNvSpPr/>
          <p:nvPr/>
        </p:nvSpPr>
        <p:spPr>
          <a:xfrm>
            <a:off x="13321144" y="9167912"/>
            <a:ext cx="10805280" cy="594974"/>
          </a:xfrm>
          <a:prstGeom prst="rect">
            <a:avLst/>
          </a:prstGeom>
          <a:gradFill>
            <a:gsLst>
              <a:gs pos="0">
                <a:srgbClr val="336699"/>
              </a:gs>
              <a:gs pos="50000">
                <a:srgbClr val="FFFFFF"/>
              </a:gs>
              <a:gs pos="100000">
                <a:srgbClr val="336699"/>
              </a:gs>
            </a:gsLst>
            <a:lin ang="5400000" scaled="0"/>
          </a:gradFill>
          <a:ln>
            <a:noFill/>
          </a:ln>
        </p:spPr>
        <p:txBody>
          <a:bodyPr spcFirstLastPara="1" wrap="square" lIns="1080000" tIns="70200" rIns="900000" bIns="70200" anchor="ctr" anchorCtr="0">
            <a:noAutofit/>
          </a:bodyPr>
          <a:lstStyle/>
          <a:p>
            <a:pPr marL="0" marR="0" lvl="0" indent="0" algn="ctr" rtl="0">
              <a:spcBef>
                <a:spcPts val="0"/>
              </a:spcBef>
              <a:spcAft>
                <a:spcPts val="0"/>
              </a:spcAft>
              <a:buNone/>
            </a:pPr>
            <a:r>
              <a:rPr lang="en-US" sz="2400" b="1" u="none" strike="noStrike" cap="none" dirty="0">
                <a:solidFill>
                  <a:srgbClr val="C00000"/>
                </a:solidFill>
                <a:latin typeface="Times New Roman" panose="02020603050405020304" pitchFamily="18" charset="0"/>
                <a:ea typeface="Arial Black"/>
                <a:cs typeface="Times New Roman" panose="02020603050405020304" pitchFamily="18" charset="0"/>
                <a:sym typeface="Arial Black"/>
              </a:rPr>
              <a:t>Conclusion</a:t>
            </a:r>
            <a:endParaRPr sz="2400" b="1" u="none" strike="noStrike" cap="none" dirty="0">
              <a:solidFill>
                <a:srgbClr val="C00000"/>
              </a:solidFill>
              <a:latin typeface="Times New Roman" panose="02020603050405020304" pitchFamily="18" charset="0"/>
              <a:ea typeface="Arial Black"/>
              <a:cs typeface="Times New Roman" panose="02020603050405020304" pitchFamily="18" charset="0"/>
              <a:sym typeface="Arial Black"/>
            </a:endParaRPr>
          </a:p>
        </p:txBody>
      </p:sp>
      <p:sp>
        <p:nvSpPr>
          <p:cNvPr id="87" name="Shape 87"/>
          <p:cNvSpPr txBox="1"/>
          <p:nvPr/>
        </p:nvSpPr>
        <p:spPr>
          <a:xfrm>
            <a:off x="857320" y="5220937"/>
            <a:ext cx="9582081" cy="3106168"/>
          </a:xfrm>
          <a:prstGeom prst="rect">
            <a:avLst/>
          </a:prstGeom>
          <a:noFill/>
          <a:ln>
            <a:noFill/>
          </a:ln>
        </p:spPr>
        <p:txBody>
          <a:bodyPr spcFirstLastPara="1" wrap="square" lIns="900000" tIns="70200" rIns="140425" bIns="70200" spcCol="1080000" anchor="ctr" anchorCtr="0">
            <a:noAutofit/>
          </a:bodyPr>
          <a:lstStyle/>
          <a:p>
            <a:r>
              <a:rPr lang="tr-TR" sz="2400" b="1" noProof="1" smtClean="0">
                <a:latin typeface="Times New Roman" panose="02020603050405020304" pitchFamily="18" charset="0"/>
                <a:cs typeface="Times New Roman" panose="02020603050405020304" pitchFamily="18" charset="0"/>
              </a:rPr>
              <a:t>Clinical laboratories have a very important role in terms of patient safety due to their effects on the diagnosis and treatment of patients (1). The majority of laboratory errors originate from the pre-analytical phase which, are largely preventable (2). With this study, our aim is to investigate sample rejection rates, its causes and to determine the preventable causes in Bezmialem Vakıf University Hospital Medical Biochemistry Laboratory.</a:t>
            </a:r>
          </a:p>
          <a:p>
            <a:endParaRPr lang="tr-TR" sz="1800" dirty="0"/>
          </a:p>
        </p:txBody>
      </p:sp>
      <p:sp>
        <p:nvSpPr>
          <p:cNvPr id="88" name="Shape 88"/>
          <p:cNvSpPr/>
          <p:nvPr/>
        </p:nvSpPr>
        <p:spPr>
          <a:xfrm>
            <a:off x="1186013" y="864321"/>
            <a:ext cx="23561803" cy="694335"/>
          </a:xfrm>
          <a:prstGeom prst="rect">
            <a:avLst/>
          </a:prstGeom>
          <a:noFill/>
          <a:ln>
            <a:noFill/>
          </a:ln>
        </p:spPr>
        <p:txBody>
          <a:bodyPr spcFirstLastPara="1" wrap="square" lIns="78000" tIns="39000" rIns="78000" bIns="39000" anchor="ctr" anchorCtr="0">
            <a:noAutofit/>
          </a:bodyPr>
          <a:lstStyle/>
          <a:p>
            <a:pPr marL="0" marR="0" lvl="0" indent="0" algn="ctr" rtl="0">
              <a:spcBef>
                <a:spcPts val="0"/>
              </a:spcBef>
              <a:spcAft>
                <a:spcPts val="0"/>
              </a:spcAft>
              <a:buNone/>
            </a:pPr>
            <a:endParaRPr sz="4000" b="0" i="0" u="none" strike="noStrike" cap="none" dirty="0">
              <a:solidFill>
                <a:schemeClr val="dk1"/>
              </a:solidFill>
              <a:latin typeface="Arial"/>
              <a:ea typeface="Arial"/>
              <a:cs typeface="Arial"/>
              <a:sym typeface="Arial"/>
            </a:endParaRPr>
          </a:p>
        </p:txBody>
      </p:sp>
      <p:sp>
        <p:nvSpPr>
          <p:cNvPr id="89" name="Shape 89"/>
          <p:cNvSpPr/>
          <p:nvPr/>
        </p:nvSpPr>
        <p:spPr>
          <a:xfrm>
            <a:off x="2334026" y="3381675"/>
            <a:ext cx="18703246" cy="599348"/>
          </a:xfrm>
          <a:prstGeom prst="rect">
            <a:avLst/>
          </a:prstGeom>
          <a:noFill/>
          <a:ln>
            <a:noFill/>
          </a:ln>
        </p:spPr>
        <p:txBody>
          <a:bodyPr spcFirstLastPara="1" wrap="square" lIns="78000" tIns="39000" rIns="78000" bIns="39000" anchor="ctr" anchorCtr="0">
            <a:noAutofit/>
          </a:bodyPr>
          <a:lstStyle/>
          <a:p>
            <a:pPr lvl="0" algn="ctr">
              <a:buClr>
                <a:schemeClr val="dk1"/>
              </a:buClr>
              <a:buSzPts val="2400"/>
            </a:pPr>
            <a:r>
              <a:rPr lang="tr-TR" sz="3600" b="1" noProof="1" smtClean="0">
                <a:solidFill>
                  <a:schemeClr val="dk1"/>
                </a:solidFill>
                <a:latin typeface="Times New Roman" panose="02020603050405020304" pitchFamily="18" charset="0"/>
                <a:cs typeface="Times New Roman" panose="02020603050405020304" pitchFamily="18" charset="0"/>
              </a:rPr>
              <a:t>Hayriye Aydın</a:t>
            </a:r>
            <a:r>
              <a:rPr lang="tr-TR" sz="3600" b="1" i="0" u="none" strike="noStrike" cap="none" noProof="1" smtClean="0">
                <a:solidFill>
                  <a:schemeClr val="dk1"/>
                </a:solidFill>
                <a:latin typeface="Times New Roman" panose="02020603050405020304" pitchFamily="18" charset="0"/>
                <a:cs typeface="Times New Roman" panose="02020603050405020304" pitchFamily="18" charset="0"/>
                <a:sym typeface="Arial"/>
              </a:rPr>
              <a:t>, </a:t>
            </a:r>
            <a:r>
              <a:rPr lang="tr-TR" sz="3600" b="1" noProof="1" smtClean="0">
                <a:solidFill>
                  <a:schemeClr val="dk1"/>
                </a:solidFill>
                <a:latin typeface="Times New Roman" panose="02020603050405020304" pitchFamily="18" charset="0"/>
                <a:cs typeface="Times New Roman" panose="02020603050405020304" pitchFamily="18" charset="0"/>
              </a:rPr>
              <a:t>Şehabettin Selek</a:t>
            </a:r>
            <a:r>
              <a:rPr lang="tr-TR" sz="3600" b="1" i="0" u="none" strike="noStrike" cap="none" baseline="30000" noProof="1" smtClean="0">
                <a:solidFill>
                  <a:schemeClr val="dk1"/>
                </a:solidFill>
                <a:latin typeface="Times New Roman" panose="02020603050405020304" pitchFamily="18" charset="0"/>
                <a:cs typeface="Times New Roman" panose="02020603050405020304" pitchFamily="18" charset="0"/>
                <a:sym typeface="Arial"/>
              </a:rPr>
              <a:t>2</a:t>
            </a:r>
            <a:r>
              <a:rPr lang="tr-TR" sz="3600" b="1" i="0" u="none" strike="noStrike" cap="none" noProof="1" smtClean="0">
                <a:solidFill>
                  <a:schemeClr val="dk1"/>
                </a:solidFill>
                <a:latin typeface="Times New Roman" panose="02020603050405020304" pitchFamily="18" charset="0"/>
                <a:cs typeface="Times New Roman" panose="02020603050405020304" pitchFamily="18" charset="0"/>
                <a:sym typeface="Arial"/>
              </a:rPr>
              <a:t>, </a:t>
            </a:r>
            <a:r>
              <a:rPr lang="tr-TR" sz="3600" b="1" noProof="1" smtClean="0">
                <a:latin typeface="Times New Roman" panose="02020603050405020304" pitchFamily="18" charset="0"/>
                <a:cs typeface="Times New Roman" panose="02020603050405020304" pitchFamily="18" charset="0"/>
              </a:rPr>
              <a:t>Tuğçe Yıldız</a:t>
            </a:r>
            <a:r>
              <a:rPr lang="tr-TR" sz="3600" b="1" baseline="30000" noProof="1" smtClean="0">
                <a:latin typeface="Times New Roman" panose="02020603050405020304" pitchFamily="18" charset="0"/>
                <a:cs typeface="Times New Roman" panose="02020603050405020304" pitchFamily="18" charset="0"/>
              </a:rPr>
              <a:t>2</a:t>
            </a:r>
            <a:r>
              <a:rPr lang="tr-TR" sz="3600" b="1" noProof="1" smtClean="0">
                <a:latin typeface="Times New Roman" panose="02020603050405020304" pitchFamily="18" charset="0"/>
                <a:cs typeface="Times New Roman" panose="02020603050405020304" pitchFamily="18" charset="0"/>
              </a:rPr>
              <a:t>, Hifa Gülru Çağlar</a:t>
            </a:r>
            <a:r>
              <a:rPr lang="tr-TR" sz="3600" b="1" baseline="30000" noProof="1" smtClean="0">
                <a:latin typeface="Times New Roman" panose="02020603050405020304" pitchFamily="18" charset="0"/>
                <a:cs typeface="Times New Roman" panose="02020603050405020304" pitchFamily="18" charset="0"/>
              </a:rPr>
              <a:t>3</a:t>
            </a:r>
            <a:endParaRPr lang="tr-TR" sz="3600" b="1" i="0" u="none" strike="noStrike" cap="none" noProof="1" smtClean="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spcBef>
                <a:spcPts val="0"/>
              </a:spcBef>
              <a:spcAft>
                <a:spcPts val="0"/>
              </a:spcAft>
              <a:buClr>
                <a:schemeClr val="dk1"/>
              </a:buClr>
              <a:buSzPts val="2400"/>
              <a:buFont typeface="Arial"/>
              <a:buNone/>
            </a:pPr>
            <a:r>
              <a:rPr lang="tr-TR" sz="2800" b="1" i="0" u="none" strike="noStrike" cap="none" baseline="30000" noProof="1" smtClean="0">
                <a:solidFill>
                  <a:schemeClr val="dk1"/>
                </a:solidFill>
                <a:latin typeface="Times New Roman" panose="02020603050405020304" pitchFamily="18" charset="0"/>
                <a:cs typeface="Times New Roman" panose="02020603050405020304" pitchFamily="18" charset="0"/>
                <a:sym typeface="Arial"/>
              </a:rPr>
              <a:t>1</a:t>
            </a:r>
            <a:r>
              <a:rPr lang="tr-TR" sz="2800" b="0" i="0" u="none" strike="noStrike" cap="none" noProof="1" smtClean="0">
                <a:solidFill>
                  <a:schemeClr val="dk1"/>
                </a:solidFill>
                <a:latin typeface="Times New Roman" panose="02020603050405020304" pitchFamily="18" charset="0"/>
                <a:cs typeface="Times New Roman" panose="02020603050405020304" pitchFamily="18" charset="0"/>
                <a:sym typeface="Arial"/>
              </a:rPr>
              <a:t>Bezmialem Vakif University, School of Medicine, Istanbul, Turkey</a:t>
            </a:r>
            <a:endParaRPr lang="tr-TR" sz="2800" noProof="1" smtClean="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Clr>
                <a:schemeClr val="dk1"/>
              </a:buClr>
              <a:buSzPts val="1600"/>
              <a:buFont typeface="Arial"/>
              <a:buNone/>
            </a:pPr>
            <a:r>
              <a:rPr lang="tr-TR" sz="2800" b="0" i="0" u="none" strike="noStrike" cap="none" baseline="30000" noProof="1" smtClean="0">
                <a:solidFill>
                  <a:schemeClr val="dk1"/>
                </a:solidFill>
                <a:latin typeface="Times New Roman" panose="02020603050405020304" pitchFamily="18" charset="0"/>
                <a:cs typeface="Times New Roman" panose="02020603050405020304" pitchFamily="18" charset="0"/>
                <a:sym typeface="Arial"/>
              </a:rPr>
              <a:t>2</a:t>
            </a:r>
            <a:r>
              <a:rPr lang="tr-TR" sz="2800" b="0" i="0" u="none" strike="noStrike" cap="none" noProof="1" smtClean="0">
                <a:solidFill>
                  <a:schemeClr val="dk1"/>
                </a:solidFill>
                <a:latin typeface="Times New Roman" panose="02020603050405020304" pitchFamily="18" charset="0"/>
                <a:cs typeface="Times New Roman" panose="02020603050405020304" pitchFamily="18" charset="0"/>
                <a:sym typeface="Arial"/>
              </a:rPr>
              <a:t>Bezmialem Vakif University, School of Medicine, Department of Medical Biochemis, Istanbul, Turkey </a:t>
            </a:r>
          </a:p>
          <a:p>
            <a:pPr algn="ctr">
              <a:buClr>
                <a:schemeClr val="dk1"/>
              </a:buClr>
              <a:buSzPts val="1600"/>
            </a:pPr>
            <a:r>
              <a:rPr lang="tr-TR" sz="2800" baseline="30000" noProof="1" smtClean="0">
                <a:latin typeface="Times New Roman" panose="02020603050405020304" pitchFamily="18" charset="0"/>
                <a:cs typeface="Times New Roman" panose="02020603050405020304" pitchFamily="18" charset="0"/>
              </a:rPr>
              <a:t>3</a:t>
            </a:r>
            <a:r>
              <a:rPr lang="tr-TR" sz="2800" noProof="1" smtClean="0">
                <a:latin typeface="Times New Roman" panose="02020603050405020304" pitchFamily="18" charset="0"/>
                <a:cs typeface="Times New Roman" panose="02020603050405020304" pitchFamily="18" charset="0"/>
              </a:rPr>
              <a:t>Sağlık Bilimleri University, Faculty of Medicine, Department of Medical Biochemistry, İstanbul, Turkey</a:t>
            </a:r>
            <a:endParaRPr lang="tr-TR" sz="1600" b="0" i="0" u="none" strike="noStrike" cap="none" noProof="1" smtClean="0">
              <a:solidFill>
                <a:schemeClr val="dk1"/>
              </a:solidFill>
              <a:sym typeface="Arial"/>
            </a:endParaRPr>
          </a:p>
          <a:p>
            <a:pPr marL="0" marR="0" lvl="0" indent="0" algn="ctr" rtl="0">
              <a:spcBef>
                <a:spcPts val="0"/>
              </a:spcBef>
              <a:spcAft>
                <a:spcPts val="0"/>
              </a:spcAft>
              <a:buClr>
                <a:schemeClr val="dk1"/>
              </a:buClr>
              <a:buSzPts val="1600"/>
              <a:buFont typeface="Arial"/>
              <a:buNone/>
            </a:pPr>
            <a:r>
              <a:rPr lang="en-US" sz="1600" b="0" i="0" u="none" strike="noStrike" cap="none" dirty="0" smtClean="0">
                <a:solidFill>
                  <a:schemeClr val="dk1"/>
                </a:solidFill>
                <a:latin typeface="Arial"/>
                <a:ea typeface="Arial"/>
                <a:cs typeface="Arial"/>
                <a:sym typeface="Arial"/>
              </a:rPr>
              <a:t> </a:t>
            </a:r>
            <a:endParaRPr dirty="0"/>
          </a:p>
        </p:txBody>
      </p:sp>
      <p:sp>
        <p:nvSpPr>
          <p:cNvPr id="90" name="Shape 90"/>
          <p:cNvSpPr txBox="1"/>
          <p:nvPr/>
        </p:nvSpPr>
        <p:spPr>
          <a:xfrm>
            <a:off x="13135966" y="9619699"/>
            <a:ext cx="11167200" cy="572400"/>
          </a:xfrm>
          <a:prstGeom prst="rect">
            <a:avLst/>
          </a:prstGeom>
          <a:noFill/>
          <a:ln>
            <a:noFill/>
          </a:ln>
        </p:spPr>
        <p:txBody>
          <a:bodyPr spcFirstLastPara="1" wrap="square" lIns="900000" tIns="900000" rIns="900000" bIns="39000" spcCol="1080000" anchor="t" anchorCtr="0">
            <a:noAutofit/>
          </a:bodyPr>
          <a:lstStyle/>
          <a:p>
            <a:r>
              <a:rPr lang="tr-TR" sz="2400" b="1" noProof="1" smtClean="0">
                <a:latin typeface="Times New Roman" panose="02020603050405020304" pitchFamily="18" charset="0"/>
                <a:cs typeface="Times New Roman" panose="02020603050405020304" pitchFamily="18" charset="0"/>
              </a:rPr>
              <a:t>In conclusion, most sample rejection samples are preventable. It is recommended that each laboratory investigate its own reasons for rejection, the personnel comply with the ideal blood collection conditions, and the staff gets training on the key principles to reduce rejection rates.</a:t>
            </a:r>
            <a:endParaRPr lang="tr-TR" sz="2400" b="1" noProof="1">
              <a:latin typeface="Times New Roman" panose="02020603050405020304" pitchFamily="18" charset="0"/>
              <a:cs typeface="Times New Roman" panose="02020603050405020304" pitchFamily="18" charset="0"/>
            </a:endParaRPr>
          </a:p>
        </p:txBody>
      </p:sp>
      <p:sp>
        <p:nvSpPr>
          <p:cNvPr id="91" name="Shape 91"/>
          <p:cNvSpPr/>
          <p:nvPr/>
        </p:nvSpPr>
        <p:spPr>
          <a:xfrm>
            <a:off x="1151057" y="28958230"/>
            <a:ext cx="22995008" cy="660327"/>
          </a:xfrm>
          <a:prstGeom prst="rect">
            <a:avLst/>
          </a:prstGeom>
          <a:gradFill>
            <a:gsLst>
              <a:gs pos="0">
                <a:srgbClr val="336699"/>
              </a:gs>
              <a:gs pos="50000">
                <a:srgbClr val="FFFFFF"/>
              </a:gs>
              <a:gs pos="100000">
                <a:srgbClr val="336699"/>
              </a:gs>
            </a:gsLst>
            <a:lin ang="5400000" scaled="0"/>
          </a:gradFill>
          <a:ln>
            <a:noFill/>
          </a:ln>
        </p:spPr>
        <p:txBody>
          <a:bodyPr spcFirstLastPara="1" wrap="square" lIns="140425" tIns="70200" rIns="140425" bIns="70200" anchor="ctr" anchorCtr="0">
            <a:noAutofit/>
          </a:bodyPr>
          <a:lstStyle/>
          <a:p>
            <a:pPr marL="0" marR="0" lvl="0" indent="0" algn="ctr" rtl="0">
              <a:spcBef>
                <a:spcPts val="0"/>
              </a:spcBef>
              <a:spcAft>
                <a:spcPts val="0"/>
              </a:spcAft>
              <a:buNone/>
            </a:pPr>
            <a:r>
              <a:rPr lang="en-US" sz="2400" b="1" i="0" u="none" strike="noStrike" cap="none" dirty="0">
                <a:solidFill>
                  <a:srgbClr val="C00000"/>
                </a:solidFill>
                <a:latin typeface="Arial Black"/>
                <a:ea typeface="Arial Black"/>
                <a:cs typeface="Arial Black"/>
                <a:sym typeface="Arial Black"/>
              </a:rPr>
              <a:t>References</a:t>
            </a:r>
            <a:endParaRPr dirty="0"/>
          </a:p>
        </p:txBody>
      </p:sp>
      <p:sp>
        <p:nvSpPr>
          <p:cNvPr id="93" name="Shape 93" descr="data:image/jpeg;base64,/9j/4AAQSkZJRgABAQAAAQABAAD/2wCEAAkGBxQSEhQUExQWFhIXFx8ZFxgYGSEgHBwfICcaIiAgJh0cHSgiHBwxIB0cITEiJSkrLi4uHB8zODMsNygtLiwBCgoKDg0OGxAQGjQkHyQyNy8vNzcyLSs3Mi01NTEyNDQ3LDQ3LCw0LC41LDQ3Ny8sLCwsLDE4LCwsLCwsLCw0LP/AABEIAEwAoAMBIgACEQEDEQH/xAAbAAABBQEBAAAAAAAAAAAAAAAFAAIDBAYBB//EADwQAAIBAgQCBggFAgYDAAAAAAECAwARBBIhMQUTIkFRYXGBBgcUMlKRsdEVI0JywdLwJDNiobLhFnPC/8QAGQEBAQEBAQEAAAAAAAAAAAAAAAECAwUE/8QAKhEAAgECAwYGAwAAAAAAAAAAAAECESEDEjETIlFhcbEEMkFCwfCBkdH/2gAMAwEAAhEDEQA/APcaVKlQCpUqVAKhs/EmDlMgBGxdsoYdo0N/rRKg/GcTmBQKxKkEm2mxIt2nwoCT2uQ/qjUdyO39NU5UlJJ9qNtTbJl0H99tV+MYuYZjGxAEYO50OVj1AjqFF+LbL+1vpQA84KQ7u58Vb+quewHfKhPfCT9TXfSsEmMAgdCQ6i40yd41q/wIEI4JBtI22g+VzQA/2A75UB7oSPoa6MFINnceCt/VV/jwJRACBeRd9R8riqXouCDICQehGdBYa5u860ByJJQQfajbQ2yZtD/fbVz2uQfqjYfsdf6qfwnZv2r9KFcKxUtwXYkFCbXOvRU9YA6zQBSDiTFwmQEnco2YKO06C31olQfg2JygIVYFiSDbTYE37D40YoBUqVKgFSpUqAGpxpCAQGsRcaD7138YT4X+Q+9CsFjnE8UfR5fLUWy63y3veo8LxWQxzscuZbZOjtckedAGfxdPhf5D70vxdPhf5D70ExfFpVghYZM5LZzl3y26uq96vHGv7WI7Ly7Wtl1va970Bd/GE+F/kPvQvETtK0nLDauo0IDaKSeo23qHDcWkMU7HLmW2To7ZiR52qzwGcuQzWzZ7GwsNFPVQA7E8OZiA4luRa3OAuNtgmuhIq6I5r9MP7rWzuCNu5BQ7iccjySMDsdNfL+aPo5aKInU5W+hoCrjpXkAMkAsAbHmFd7X2t2CmKcQoOUcqPf4tTubmoePRu7oqnTLt5L/3VTJI8HLzMDc6ra4v1/330ARc4hgM45se/wAOo2NxT8DK8YJjgFiBc8wtte2pv30NZJEg5eZib/qtc27fL+KtcBjdGdWOmXbyb/qgJDHNfoB/dW+RwBt3oap4bh7gkIJbgWI5wNhtsU00FqNO5WKUjQ5V+goBwyORJI2Jtc66jw/igCWHnaJo+YraOw1ILaqD2C+1FPxdPhf5D70N4/iGjJZbZs9hcXtdR1VBi+LSLHh2GS7Al+jvYgeVAGfxdPhf5D70vxhPhf5D71STHN7W0dl5diAMutwAb386o4Xi0rYeVjkzhlynLsG7uu1AG/xdPhf5D71x+NIASQ1gLnQfehGK4rIEw7DLdhd+jvYgeVSYvGuZpo+jy+W4Ay63C3vfzoB2Cwi86JuYuflq2TXNbLbbamYbh6cucCVCBYMQTZcpvrrpRZODRBg4DZwLBszXAGlt6anA4QHAUgP74zN0vHWgBOL4fGYIbyoFuQrEmxLWtbXuq62EX2sNzFz2zZNc1rW22qy/AoCqoVJVdVGZrD/epDwmLPzLNzNs2Zr/AFoANhuHJypwJUIFgxBNly3OuulO4V+WOh+YM9xl6wV3F6JpwOEBgFID+8MzdLx1p0PBok9zOvg7eHbQGRxyhnkzGRGJIyjLbzuL3rQYSUlI1ZCgCMQTsdOq3jerUnAIWJJDEnUnO33qb8LSwF3sBYdNtBt29lAZKebmytfmJkNja17lUsOl1W186lwz5AFGbQ+90bkfK1aH/wAfhuxs12N2OdtTYDt7ABXJeCQqpYh7AE6MxOndegM/iZC65Tn13bo3+lqZhp+VILcx85sL2uSFfTo9VtfKjfDOH4eeJJVWVVYXAcsrDxBOldx3B4kyskbvICcgEjDWxFyb2AsTr30qXK60OYuUhJFVC4KKSRsNOu/hes/gVCvHlMjsCBlOW3lYXvWm4bh0ljJKzRk9F0dmvppbexHeNDUkfo/CpBAYEag52+9A1R0YM4vaQXf8scy5zdQC7m1dxfDkKYcGVBoQpJPSuQdNdaKz8Fif38zdert4dtJ+CQkICpIT3Ok3R8Ne6hCqmDX2pjzFz2JK65rEAbbdVUcLgIxh5bTIUzLdgTYZe3WjY4TEHMgDcw6FszX+tRpwKAIUCkIxuVzNYn50ALxPDkyYdTKg0sup6VyDprrT8XhF5s7Z1L8t2KXOYArbbbqok/BISEBUkJ7nSbo+GvdXW4NEWZrHMwIY5muQdCN6AxmJWP8AFZopZGSDkBgOaygN2jpDWtB6AyTNg1M7lyWbIze8Uv0Se+1AjNCeOTCUxlThwLPa1+zXrqx6AwlMTjliJOBDryvhDa5gv+nbbSuUfMejjKuF0UX8fu5F6xTlxGAs7IskpWTK5UFehvYjtrS8HwMMckjQylrqoZeYXA1ax1Y2v/FZb1nTIMTw3OVy85iwa1rdDe/VWr4a+FErLh+XndQWEdrWXQE5dj0jVXmZzxK7CGuj7nMdwNJZTLK8lgoVVWRlAtcknKRc6/7VkfRjD+1455oWlXBQHKt5HIlft1bVR9qu+sTjhumBhdUmn99ybCNOsk9p/g0X4ZjsHhIYoIpEOoRVVgWYnrsDv1mjo5FjnhhV9ZWXJcfvNk/pniCmCnK3zlMq23u2g89ag9BuN+1YVWb/ADU/LlB3DLofvTfTWVcuHiJAMmJjGp6lOY/8azfFsDPhce6YYfl8QWxI2jce83jYk+dG2nUmFhxnhZXZ6r8a/eRf4H6QNPxWVdeSYbRdjZW1YeJv8q03pIl8LPuCI2IIJBBANjcVkeLxJhOK8Oy2WMwtCOra1vrWu9IpAMJOSQBym18jSOjTJipZ4SirNLvT4BXq3JbAQuxLO4uzMSSdT1mneneIk9n5EBInnuqWNiABdjcbaaeJFRerKUHhuH1Gim+u2pqLDRnG4yaZJmRIPyYymU3J1kPSB090eRp7UiyVMecnom+9gr6G8Y9rwkUv6suV/wBw0NAvWy7JgxIjMjiRRmViDY3uNDVX0Vb2DiGIwbv+XMBNEWsNdcw6hr3dlTeuOUDAgEjWVf5qN1gzcMNR8VHLo3VdGbbDRBVUKLACsV61WKRYd0ZkYzqrFWK3U3uDY7VqIeN4c8sLKjM9goVgSdL7A1k/W/KogwwYgf4lCb9gvfytWpvdZy8LF7eNUaThnD4EmzQylmyEFOaXFrjWxY27POhvrKx0kWFUw35plXLbfo3Y+Vl1ongpMGJl5PK5rqR+Xl1Ua65erv76p8clVsfgoiRoJZCD3AKP+Ro9CQrtVJ3pe/IJcJ41HPhVxIIEZTM3dbf5VnPV9xqTET47m3U50dEP6UYHKPkAfOhPDeETRYmbhoB9jdhMD1CO+qeZsvkaJcOkWHjmIQkATQKQL21X+zWczsdnhQipqN6qq6VRpzFC17woWz5SCq3v27dmtW5Zliyi1gTlAA0H/VRrCOcT/pBt1X1F/G2lQ42IO0gb9Mdx3E318dBUbklzPi1JsfHEBneNW1AuQOvvPVTsFh0W5SNUv2KASPKq+LbPChaxzFL99yKl4e5u6XJCGwvvbx66qlvC+U4I4pU5jRKSRfpKCfnXMBhoiA6wxqdwQq3+YGhpYE/4cftP81Nw5QIksP0j6Ui26dA21UZxFEy5mRWIsBdQbXNuupIm6RU2JABBt23H8GlxBLxt3C/mNRUPDJS+ZzubDTbTX+are/QntGzyxPnzIGaO+jKDp2i/VUuNyhACilbqMpGmpA2qpPEGjkJ0Ku1iN+q/lVnifuD9y/UVnM6M1wOtHHGQojUBzlNgAPPt667hgiqzIiqNfdAF7eFd4kl427RqCOojapJUCxsBsFP0rV6szWxDFFHMA7RoSQLEgE28aZGyTEB4wTYkZgDpex8KbwOXNGNALWGg7hVfA9HlkaZyyt2HUkHxrCm6RfE1xLUMESy2SJAyjVgqgi/le1PmjR5QrIrdC9yoJ3tbWoWfNiADbo7Hr1G3hUxP54/9f81pS7kuRLGkcgCQKGYGxUKLgWv9afjBGrKTGrOx0JAvpruadP8A50X7X/8Amq/G5MpjNgdTvttUlJpN8H/CqraLuJmCWNtSco6v96hx0aZc7RozabqCdSBvTeKy2jGgIbQgjTY0seLQgdmXfxFWUtehF6H/2Q=="/>
          <p:cNvSpPr/>
          <p:nvPr/>
        </p:nvSpPr>
        <p:spPr>
          <a:xfrm>
            <a:off x="392787" y="-206516"/>
            <a:ext cx="254126" cy="230705"/>
          </a:xfrm>
          <a:prstGeom prst="rect">
            <a:avLst/>
          </a:prstGeom>
          <a:noFill/>
          <a:ln>
            <a:noFill/>
          </a:ln>
        </p:spPr>
        <p:txBody>
          <a:bodyPr spcFirstLastPara="1" wrap="square" lIns="78000" tIns="39000" rIns="78000" bIns="39000" anchor="t" anchorCtr="0">
            <a:noAutofit/>
          </a:bodyPr>
          <a:lstStyle/>
          <a:p>
            <a:pPr marL="0" marR="0" lvl="0" indent="0" algn="l" rtl="0">
              <a:spcBef>
                <a:spcPts val="0"/>
              </a:spcBef>
              <a:spcAft>
                <a:spcPts val="0"/>
              </a:spcAft>
              <a:buNone/>
            </a:pPr>
            <a:endParaRPr sz="3000" b="0" i="0" u="none" strike="noStrike" cap="none">
              <a:solidFill>
                <a:schemeClr val="dk1"/>
              </a:solidFill>
              <a:latin typeface="Arial"/>
              <a:ea typeface="Arial"/>
              <a:cs typeface="Arial"/>
              <a:sym typeface="Arial"/>
            </a:endParaRPr>
          </a:p>
        </p:txBody>
      </p:sp>
      <p:sp>
        <p:nvSpPr>
          <p:cNvPr id="94" name="Shape 94"/>
          <p:cNvSpPr/>
          <p:nvPr/>
        </p:nvSpPr>
        <p:spPr>
          <a:xfrm>
            <a:off x="13321144" y="4432094"/>
            <a:ext cx="10805280" cy="572400"/>
          </a:xfrm>
          <a:prstGeom prst="rect">
            <a:avLst/>
          </a:prstGeom>
          <a:gradFill>
            <a:gsLst>
              <a:gs pos="0">
                <a:srgbClr val="336699"/>
              </a:gs>
              <a:gs pos="50000">
                <a:srgbClr val="FFFFFF"/>
              </a:gs>
              <a:gs pos="100000">
                <a:srgbClr val="336699"/>
              </a:gs>
            </a:gsLst>
            <a:lin ang="5400000" scaled="0"/>
          </a:gradFill>
          <a:ln>
            <a:noFill/>
          </a:ln>
        </p:spPr>
        <p:txBody>
          <a:bodyPr spcFirstLastPara="1" wrap="square" lIns="1080000" tIns="70200" rIns="900000" bIns="70200" anchor="ctr" anchorCtr="0">
            <a:noAutofit/>
          </a:bodyPr>
          <a:lstStyle/>
          <a:p>
            <a:pPr marL="0" marR="0" lvl="0" indent="0" algn="ctr" rtl="0">
              <a:spcBef>
                <a:spcPts val="0"/>
              </a:spcBef>
              <a:spcAft>
                <a:spcPts val="0"/>
              </a:spcAft>
              <a:buNone/>
            </a:pPr>
            <a:r>
              <a:rPr lang="en-US" sz="2400" b="1" i="0" u="none" strike="noStrike" cap="none" dirty="0">
                <a:solidFill>
                  <a:srgbClr val="C00000"/>
                </a:solidFill>
                <a:latin typeface="Times New Roman" panose="02020603050405020304" pitchFamily="18" charset="0"/>
                <a:ea typeface="Arial Black"/>
                <a:cs typeface="Times New Roman" panose="02020603050405020304" pitchFamily="18" charset="0"/>
                <a:sym typeface="Arial Black"/>
              </a:rPr>
              <a:t>Results</a:t>
            </a:r>
            <a:endParaRPr sz="2400" b="1" dirty="0">
              <a:latin typeface="Times New Roman" panose="02020603050405020304" pitchFamily="18" charset="0"/>
              <a:cs typeface="Times New Roman" panose="02020603050405020304" pitchFamily="18" charset="0"/>
            </a:endParaRPr>
          </a:p>
        </p:txBody>
      </p:sp>
      <p:sp>
        <p:nvSpPr>
          <p:cNvPr id="95" name="Shape 95"/>
          <p:cNvSpPr/>
          <p:nvPr/>
        </p:nvSpPr>
        <p:spPr>
          <a:xfrm>
            <a:off x="1131416" y="9197267"/>
            <a:ext cx="11044304" cy="572400"/>
          </a:xfrm>
          <a:prstGeom prst="rect">
            <a:avLst/>
          </a:prstGeom>
          <a:gradFill>
            <a:gsLst>
              <a:gs pos="0">
                <a:srgbClr val="336699"/>
              </a:gs>
              <a:gs pos="50000">
                <a:srgbClr val="FFFFFF"/>
              </a:gs>
              <a:gs pos="100000">
                <a:srgbClr val="336699"/>
              </a:gs>
            </a:gsLst>
            <a:lin ang="5400000" scaled="0"/>
          </a:gradFill>
          <a:ln>
            <a:noFill/>
          </a:ln>
        </p:spPr>
        <p:txBody>
          <a:bodyPr spcFirstLastPara="1" wrap="square" lIns="900000" tIns="70200" rIns="1080000" bIns="70200" anchor="ctr" anchorCtr="0">
            <a:noAutofit/>
          </a:bodyPr>
          <a:lstStyle/>
          <a:p>
            <a:pPr marL="0" marR="0" lvl="0" indent="0" algn="ctr" rtl="0">
              <a:spcBef>
                <a:spcPts val="0"/>
              </a:spcBef>
              <a:spcAft>
                <a:spcPts val="0"/>
              </a:spcAft>
              <a:buNone/>
            </a:pPr>
            <a:r>
              <a:rPr lang="en-US" sz="2400" b="1" i="0" u="none" strike="noStrike" cap="none" noProof="1" smtClean="0">
                <a:solidFill>
                  <a:srgbClr val="C00000"/>
                </a:solidFill>
                <a:latin typeface="Times New Roman" panose="02020603050405020304" pitchFamily="18" charset="0"/>
                <a:ea typeface="Arial Black"/>
                <a:cs typeface="Times New Roman" panose="02020603050405020304" pitchFamily="18" charset="0"/>
                <a:sym typeface="Arial Black"/>
              </a:rPr>
              <a:t>Materials and Methods</a:t>
            </a:r>
            <a:endParaRPr lang="en-US" sz="2400" b="1" i="0" u="none" strike="noStrike" cap="none" noProof="1">
              <a:solidFill>
                <a:srgbClr val="C00000"/>
              </a:solidFill>
              <a:latin typeface="Times New Roman" panose="02020603050405020304" pitchFamily="18" charset="0"/>
              <a:ea typeface="Arial Black"/>
              <a:cs typeface="Times New Roman" panose="02020603050405020304" pitchFamily="18" charset="0"/>
              <a:sym typeface="Arial Black"/>
            </a:endParaRPr>
          </a:p>
        </p:txBody>
      </p:sp>
      <p:sp>
        <p:nvSpPr>
          <p:cNvPr id="2" name="Dikdörtgen 1"/>
          <p:cNvSpPr/>
          <p:nvPr/>
        </p:nvSpPr>
        <p:spPr>
          <a:xfrm>
            <a:off x="857320" y="10357743"/>
            <a:ext cx="10455026" cy="2858539"/>
          </a:xfrm>
          <a:prstGeom prst="rect">
            <a:avLst/>
          </a:prstGeom>
        </p:spPr>
        <p:txBody>
          <a:bodyPr wrap="square" lIns="900000" spcCol="1080000">
            <a:spAutoFit/>
          </a:bodyPr>
          <a:lstStyle/>
          <a:p>
            <a:pPr algn="just">
              <a:lnSpc>
                <a:spcPct val="107000"/>
              </a:lnSpc>
              <a:spcAft>
                <a:spcPts val="800"/>
              </a:spcAft>
            </a:pPr>
            <a:r>
              <a:rPr lang="tr-TR" sz="2400" b="1" noProof="1" smtClean="0">
                <a:latin typeface="Times New Roman" panose="02020603050405020304" pitchFamily="18" charset="0"/>
                <a:ea typeface="Calibri" panose="020F0502020204030204" pitchFamily="34" charset="0"/>
                <a:cs typeface="Times New Roman" panose="02020603050405020304" pitchFamily="18" charset="0"/>
              </a:rPr>
              <a:t>Rejected samples were divided into groups considering the requested test, the priority of the test, the department where the patient was located, the characteristics of the tube, the time the sample was taken, the time the sample was accepted, the time between the time the sample was taken and the admission to the laboratory, the personnel who took the sample, and the reason for the sample rejection (3). Data on rejected samples were expressed as rejection rate and percentage within groups.</a:t>
            </a:r>
            <a:endParaRPr lang="tr-TR" sz="2400" b="1" noProof="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ikdörtgen 2"/>
          <p:cNvSpPr/>
          <p:nvPr/>
        </p:nvSpPr>
        <p:spPr>
          <a:xfrm>
            <a:off x="13135966" y="4432094"/>
            <a:ext cx="10156757" cy="5374129"/>
          </a:xfrm>
          <a:prstGeom prst="rect">
            <a:avLst/>
          </a:prstGeom>
        </p:spPr>
        <p:txBody>
          <a:bodyPr wrap="square" lIns="900000" tIns="900000" rIns="900000" bIns="900000" spcCol="1080000" anchor="ctr">
            <a:spAutoFit/>
          </a:bodyPr>
          <a:lstStyle/>
          <a:p>
            <a:pPr>
              <a:lnSpc>
                <a:spcPct val="107000"/>
              </a:lnSpc>
              <a:spcAft>
                <a:spcPts val="800"/>
              </a:spcAft>
            </a:pPr>
            <a:r>
              <a:rPr lang="tr-TR" sz="2400" b="1" noProof="1" smtClean="0">
                <a:latin typeface="Times New Roman" panose="02020603050405020304" pitchFamily="18" charset="0"/>
                <a:ea typeface="Calibri" panose="020F0502020204030204" pitchFamily="34" charset="0"/>
                <a:cs typeface="Times New Roman" panose="02020603050405020304" pitchFamily="18" charset="0"/>
              </a:rPr>
              <a:t>61.033 of the samples that were accepted to the Bezmialem Vakıf University central laboratory between 01/08/2019 - 01/08/2020 were rejected. Among the rejected examples, the most demanding department was Emergency Medicine (25.6%), the most wanted unit Emergency Polyclinic (28.8%), the most wanted service Internal Medicine Service (15.7%,). With 57.2%, a higher rejection rate was found in the samples from inpatients than in outpatients. Hemolysis was the most common reason for rejection in 30 of 36 episodes with 100%.</a:t>
            </a:r>
            <a:endParaRPr lang="tr-TR" sz="2400" b="1" noProof="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Dikdörtgen 8"/>
          <p:cNvSpPr/>
          <p:nvPr/>
        </p:nvSpPr>
        <p:spPr>
          <a:xfrm>
            <a:off x="1642442" y="29000942"/>
            <a:ext cx="22481093" cy="3264088"/>
          </a:xfrm>
          <a:prstGeom prst="rect">
            <a:avLst/>
          </a:prstGeom>
        </p:spPr>
        <p:txBody>
          <a:bodyPr wrap="square" lIns="900000" tIns="900000" rIns="900000" bIns="900000" spcCol="1080000">
            <a:spAutoFit/>
          </a:bodyPr>
          <a:lstStyle/>
          <a:p>
            <a:r>
              <a:rPr lang="tr-TR" sz="2400" b="1" dirty="0">
                <a:latin typeface="Times New Roman" panose="02020603050405020304" pitchFamily="18" charset="0"/>
              </a:rPr>
              <a:t>1. </a:t>
            </a:r>
            <a:r>
              <a:rPr lang="tr-TR" sz="2400" b="1" noProof="1" smtClean="0">
                <a:latin typeface="Times New Roman" panose="02020603050405020304" pitchFamily="18" charset="0"/>
              </a:rPr>
              <a:t>Sciacovelli L, Plebani M. The IFCC Working Group on laboratory errors and patient safety. Clinica Chimica Acta. 2009;404(1):79-85.</a:t>
            </a:r>
          </a:p>
          <a:p>
            <a:r>
              <a:rPr lang="tr-TR" sz="2400" b="1" noProof="1">
                <a:latin typeface="Times New Roman" panose="02020603050405020304" pitchFamily="18" charset="0"/>
              </a:rPr>
              <a:t>2</a:t>
            </a:r>
            <a:r>
              <a:rPr lang="tr-TR" sz="2400" b="1" noProof="1" smtClean="0">
                <a:latin typeface="Times New Roman" panose="02020603050405020304" pitchFamily="18" charset="0"/>
              </a:rPr>
              <a:t>. Simundic A-M, Lippi G. Preanalytical phase--a continuous challenge for laboratory professionals. Biochem Med (Zagreb). 2012;22(2):145-9.</a:t>
            </a:r>
          </a:p>
          <a:p>
            <a:r>
              <a:rPr lang="tr-TR" sz="2400" b="1" noProof="1">
                <a:latin typeface="Times New Roman" panose="02020603050405020304" pitchFamily="18" charset="0"/>
              </a:rPr>
              <a:t>3</a:t>
            </a:r>
            <a:r>
              <a:rPr lang="tr-TR" sz="2400" b="1" noProof="1" smtClean="0">
                <a:latin typeface="Times New Roman" panose="02020603050405020304" pitchFamily="18" charset="0"/>
              </a:rPr>
              <a:t>. Rooper L, Carter J, Hargrove J, Hoffmann S, Riedel S. Targeting Rejection: Analysis of Specimen Acceptability and Rejection, and Framework for Identifying Interventions in a Single Tertiary Healthcare Facility. J Clin Lab Anal. 2017;31(3):e22060.</a:t>
            </a:r>
            <a:endParaRPr lang="tr-TR" sz="2400" b="1" noProof="1">
              <a:latin typeface="Times New Roman" panose="02020603050405020304" pitchFamily="18" charset="0"/>
            </a:endParaRPr>
          </a:p>
        </p:txBody>
      </p:sp>
      <p:sp>
        <p:nvSpPr>
          <p:cNvPr id="10" name="AutoShape 2" descr="HEMOLİZ NEDİR HEMOLİZ TANIMI NEDENİ AÇIKLAMASI (BİYOLOJİ KONU ANLAT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4" descr="HEMOLİZ NEDİR HEMOLİZ TANIMI NEDENİ AÇIKLAMASI (BİYOLOJİ KONU ANLATI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851" y="14517026"/>
            <a:ext cx="3479537" cy="2787187"/>
          </a:xfrm>
          <a:prstGeom prst="rect">
            <a:avLst/>
          </a:prstGeom>
        </p:spPr>
      </p:pic>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6431" y="14565153"/>
            <a:ext cx="4074172" cy="2831083"/>
          </a:xfrm>
          <a:prstGeom prst="rect">
            <a:avLst/>
          </a:prstGeom>
        </p:spPr>
      </p:pic>
      <p:graphicFrame>
        <p:nvGraphicFramePr>
          <p:cNvPr id="14" name="Tablo 13"/>
          <p:cNvGraphicFramePr>
            <a:graphicFrameLocks noGrp="1"/>
          </p:cNvGraphicFramePr>
          <p:nvPr>
            <p:extLst>
              <p:ext uri="{D42A27DB-BD31-4B8C-83A1-F6EECF244321}">
                <p14:modId xmlns:p14="http://schemas.microsoft.com/office/powerpoint/2010/main" val="684919367"/>
              </p:ext>
            </p:extLst>
          </p:nvPr>
        </p:nvGraphicFramePr>
        <p:xfrm>
          <a:off x="1205654" y="18228507"/>
          <a:ext cx="22940411" cy="10191990"/>
        </p:xfrm>
        <a:graphic>
          <a:graphicData uri="http://schemas.openxmlformats.org/drawingml/2006/table">
            <a:tbl>
              <a:tblPr firstRow="1" firstCol="1" bandRow="1">
                <a:tableStyleId>{284E427A-3D55-4303-BF80-6455036E1DE7}</a:tableStyleId>
              </a:tblPr>
              <a:tblGrid>
                <a:gridCol w="7580081"/>
                <a:gridCol w="7680165"/>
                <a:gridCol w="7680165"/>
              </a:tblGrid>
              <a:tr h="553683">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Reason for rejection</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Most Coming Service</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Which parameter is the most</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45530">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1.Hemolysis  %73.7 -44965</a:t>
                      </a:r>
                    </a:p>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Internal diseases service %16.2 -3813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Potassium %7.8-3499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45530">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2. Other %8.2-5005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Gastroenterology Service %14.1-344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ALT %50.4 2521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78672">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3. Clotted Sample %4.7-2850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Internal medicine service %20.8-329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Urea %84.9 - 2421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45530">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4.Inadequate sample %3.1-1872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Anesthesia intensive care %20.8-220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Uric acid %54.4-398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45530">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5.Below Sample Level %3.1- 1998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Anesthesia intensive care %20-197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Whole blood hemogram %71.8-1362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976678">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6.people whose samples were not taken properly %2.6-1616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Internal medicine service %16.2-137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Urea  %44.4 - 718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78672">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7. Faulty Sample Container %1.5 - 913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Gastroenterology Service %22.6 -93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Amylase %52.7-481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78672">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8. Faulty Test Registration %1-629samples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Gastroenterology service %25.4-93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APTT %88.9 -</a:t>
                      </a:r>
                      <a:r>
                        <a:rPr lang="tr-TR" sz="2400" b="1" baseline="0" noProof="1" smtClean="0">
                          <a:effectLst/>
                          <a:latin typeface="Times New Roman" panose="02020603050405020304" pitchFamily="18" charset="0"/>
                          <a:cs typeface="Times New Roman" panose="02020603050405020304" pitchFamily="18" charset="0"/>
                        </a:rPr>
                        <a:t>559</a:t>
                      </a:r>
                      <a:r>
                        <a:rPr lang="tr-TR" sz="2400" b="1" noProof="1" smtClean="0">
                          <a:effectLst/>
                          <a:latin typeface="Times New Roman" panose="02020603050405020304" pitchFamily="18" charset="0"/>
                          <a:cs typeface="Times New Roman" panose="02020603050405020304" pitchFamily="18" charset="0"/>
                        </a:rPr>
                        <a:t>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45530">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9. Lipemic %0.6-362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Cardiology service %32.2-58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Whole blood hemogram %100-362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45530">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10.Faulty Barcoding %0.5-334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Internal diseases service %48.7-58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ALT %100 -334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78672">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11. Faulty Sampling %0.4-221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Organ Transplant Service 25.6-32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Amylase %98.2-217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45530">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12.above Sample Level %0.3-162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Internal diseases service %40.6-28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Troponin %100 - 162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45530">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13. Icteric  %0.2-92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Brain surgery service %45.5-15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Whole blood hemogram %100-92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45530">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14.Name-surname Errors %0.1-68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Anesthesia Intensive Care %66.1% - 39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tr-TR" sz="2400" b="1" noProof="1" smtClean="0">
                          <a:effectLst/>
                          <a:latin typeface="Times New Roman" panose="02020603050405020304" pitchFamily="18" charset="0"/>
                          <a:cs typeface="Times New Roman" panose="02020603050405020304" pitchFamily="18" charset="0"/>
                        </a:rPr>
                        <a:t>25 hydroxy vitamin D %100-62 samples</a:t>
                      </a:r>
                      <a:endParaRPr lang="tr-TR" sz="2400" b="1" noProof="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5" name="Rectangle 5"/>
          <p:cNvSpPr>
            <a:spLocks noChangeArrowheads="1"/>
          </p:cNvSpPr>
          <p:nvPr/>
        </p:nvSpPr>
        <p:spPr bwMode="auto">
          <a:xfrm>
            <a:off x="9696450" y="16427450"/>
            <a:ext cx="2520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6" name="Resim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3668" y="14351665"/>
            <a:ext cx="3931929" cy="3240000"/>
          </a:xfrm>
          <a:prstGeom prst="rect">
            <a:avLst/>
          </a:prstGeom>
        </p:spPr>
      </p:pic>
      <p:pic>
        <p:nvPicPr>
          <p:cNvPr id="28" name="Resim 27">
            <a:extLst>
              <a:ext uri="{FF2B5EF4-FFF2-40B4-BE49-F238E27FC236}">
                <a16:creationId xmlns:a16="http://schemas.microsoft.com/office/drawing/2014/main" xmlns="" id="{81A42AAE-DE5E-43EF-9114-7F48B414803D}"/>
              </a:ext>
            </a:extLst>
          </p:cNvPr>
          <p:cNvPicPr>
            <a:picLocks noChangeAspect="1"/>
          </p:cNvPicPr>
          <p:nvPr/>
        </p:nvPicPr>
        <p:blipFill>
          <a:blip r:embed="rId6"/>
          <a:stretch>
            <a:fillRect/>
          </a:stretch>
        </p:blipFill>
        <p:spPr>
          <a:xfrm>
            <a:off x="21942869" y="1258480"/>
            <a:ext cx="2180666" cy="122807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TotalTime>
  <Words>744</Words>
  <Application>Microsoft Office PowerPoint</Application>
  <PresentationFormat>Özel</PresentationFormat>
  <Paragraphs>66</Paragraphs>
  <Slides>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Arial Black</vt:lpstr>
      <vt:lpstr>Calibri Light</vt:lpstr>
      <vt:lpstr>Calibri</vt:lpstr>
      <vt:lpstr>Times New Roman</vt:lpstr>
      <vt:lpstr>Office Teması</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Pc</cp:lastModifiedBy>
  <cp:revision>28</cp:revision>
  <dcterms:modified xsi:type="dcterms:W3CDTF">2021-06-01T22:21:18Z</dcterms:modified>
</cp:coreProperties>
</file>